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3" r:id="rId5"/>
  </p:sldMasterIdLst>
  <p:notesMasterIdLst>
    <p:notesMasterId r:id="rId18"/>
  </p:notesMasterIdLst>
  <p:sldIdLst>
    <p:sldId id="256" r:id="rId6"/>
    <p:sldId id="258" r:id="rId7"/>
    <p:sldId id="260" r:id="rId8"/>
    <p:sldId id="259" r:id="rId9"/>
    <p:sldId id="266" r:id="rId10"/>
    <p:sldId id="269" r:id="rId11"/>
    <p:sldId id="268" r:id="rId12"/>
    <p:sldId id="261" r:id="rId13"/>
    <p:sldId id="270" r:id="rId14"/>
    <p:sldId id="271" r:id="rId15"/>
    <p:sldId id="263" r:id="rId16"/>
    <p:sldId id="262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64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58">
          <p15:clr>
            <a:srgbClr val="A4A3A4"/>
          </p15:clr>
        </p15:guide>
        <p15:guide id="5" pos="3840">
          <p15:clr>
            <a:srgbClr val="A4A3A4"/>
          </p15:clr>
        </p15:guide>
        <p15:guide id="6" pos="305">
          <p15:clr>
            <a:srgbClr val="A4A3A4"/>
          </p15:clr>
        </p15:guide>
        <p15:guide id="7" pos="74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CE"/>
    <a:srgbClr val="B1B3B3"/>
    <a:srgbClr val="888B8D"/>
    <a:srgbClr val="63666A"/>
    <a:srgbClr val="739600"/>
    <a:srgbClr val="A22B38"/>
    <a:srgbClr val="F2AA00"/>
    <a:srgbClr val="E87722"/>
    <a:srgbClr val="FFFFFF"/>
    <a:srgbClr val="55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4" autoAdjust="0"/>
    <p:restoredTop sz="85620" autoAdjust="0"/>
  </p:normalViewPr>
  <p:slideViewPr>
    <p:cSldViewPr snapToGrid="0">
      <p:cViewPr>
        <p:scale>
          <a:sx n="112" d="100"/>
          <a:sy n="112" d="100"/>
        </p:scale>
        <p:origin x="2296" y="984"/>
      </p:cViewPr>
      <p:guideLst>
        <p:guide orient="horz" pos="2160"/>
        <p:guide orient="horz" pos="4164"/>
        <p:guide orient="horz" pos="3888"/>
        <p:guide orient="horz" pos="3658"/>
        <p:guide pos="3840"/>
        <p:guide pos="305"/>
        <p:guide pos="7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apm/agent/java/1.x/supported-technologies-detail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44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RUM for front-end, how is the impact for end-users? </a:t>
            </a:r>
            <a:r>
              <a:rPr lang="en-US" dirty="0" err="1"/>
              <a:t>Ie</a:t>
            </a:r>
            <a:r>
              <a:rPr lang="en-US" dirty="0"/>
              <a:t>: page content loads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Enough Dynatrace agents for scalability of services?	`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Distributed Tracing across microservices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Centralized Logging and correlation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Can we do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1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https://www.elastic.co/guide/en/apm/agent/java/1.x/supported-technologies-details.html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0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Sponsors: Google, Microsoft, Dynatrace, and New Relic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2010: Google Dapper X-Google-Cloud-Trace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B3 format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Uber: Uber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Sponsors: Google, Microsoft, Dynatrace, and New Relic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2010: Google Dapper X-Google-Cloud-Trace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B3 format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Uber: Uber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3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7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.e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.emf"/><Relationship Id="rId5" Type="http://schemas.openxmlformats.org/officeDocument/2006/relationships/image" Target="../media/image1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women-shaking-hand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0" y="-233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6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-1" y="-5893"/>
            <a:ext cx="11946577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4" name="MIO_LOGOPLACEHOLDER#LowerLeftMediumWide" hidden="1"/>
          <p:cNvSpPr/>
          <p:nvPr userDrawn="1"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0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B3B780-E62D-4D6E-8CCA-C44793C78675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1A758A-7A14-49B6-8749-8B4677DFB21D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 L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Subtitle R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028936-D64B-476E-A860-D62BEA5CA164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5531-9B63-4C6F-875C-2AB341648D3E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C83344-934B-4C49-8227-D564BD862152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range title 1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Orange title 2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Orange title 3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64F778D-9461-44BD-867B-AAA80E4EFA24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17" name="Rectangle 1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2D42D05-315F-4CBE-9891-6A33D065FD5C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59A049-0620-4B95-B670-4FF3AC2882C7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2-women-running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2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0" y="9292"/>
            <a:ext cx="11092811" cy="684337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1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0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9937CDA-8B98-43AA-B05A-5913C482CDCD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R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R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L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L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11" name="Rectangle 1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DAF7A56-DD4B-4C53-B9DB-D08EC1B7A10D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L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0DB3E303-26EF-4168-B59F-7A10DF0110A8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4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3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 2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19" name="Rectangle 1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F96D78F0-CBBC-4866-B311-48568D82837E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10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4CCC7BF-C3F2-47F5-AEEE-5B6BE81AB706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 5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Hea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23" name="Rectangle 2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5" name="Rectangle 2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6" name="Rectangle 2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27412A-143D-47A5-B380-3FDF5A161129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8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BB7F529-D531-4B00-935F-6FAE4D8C8E7A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147A653-C30C-401B-B1C8-16CD77836741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4489A75-66BB-46DC-ACA9-50A57207FD08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Hea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18" name="Rectangle 1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293799D-22C8-428E-90D7-05A2BF168E65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3-hallway-nurse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20686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431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6BD337-1505-42B6-839C-B5DAD748D153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Placeholder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E01D1CC-BD88-43BC-84EF-DEE041CAE53C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Placeholder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FD2ECD7-129B-438D-A269-E2D1ACF3E3CA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MIO_LOGOPLACEHOLDER#LowerLeftSmallWide" hidden="1">
            <a:extLst>
              <a:ext uri="{FF2B5EF4-FFF2-40B4-BE49-F238E27FC236}">
                <a16:creationId xmlns:a16="http://schemas.microsoft.com/office/drawing/2014/main" id="{F1CCE3E9-DCB6-4940-A85B-0B453D43F2D3}"/>
              </a:ext>
            </a:extLst>
          </p:cNvPr>
          <p:cNvSpPr/>
          <p:nvPr userDrawn="1"/>
        </p:nvSpPr>
        <p:spPr>
          <a:xfrm>
            <a:off x="394913" y="6174567"/>
            <a:ext cx="1993392" cy="4389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baseline="0" dirty="0">
              <a:solidFill>
                <a:srgbClr val="55565A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38"/>
            <a:ext cx="145538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1A9D-3D28-424B-AE57-48C268D525B9}" type="datetime1">
              <a:rPr lang="en-US" smtClean="0"/>
              <a:t>3/4/20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7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Imag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5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5421086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11185357" y="6392987"/>
            <a:ext cx="692317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MIO_LOGOPLACEHOLDER#CenterBigWide" hidden="1"/>
          <p:cNvSpPr/>
          <p:nvPr userDrawn="1"/>
        </p:nvSpPr>
        <p:spPr>
          <a:xfrm>
            <a:off x="3385009" y="2060721"/>
            <a:ext cx="994399" cy="1669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09" y="2122275"/>
            <a:ext cx="5332412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8550233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01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03068"/>
            <a:ext cx="7178221" cy="48463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5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348" y="638629"/>
            <a:ext cx="7178040" cy="2559019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closing language</a:t>
            </a:r>
          </a:p>
        </p:txBody>
      </p:sp>
      <p:sp>
        <p:nvSpPr>
          <p:cNvPr id="26" name="Rectangle 25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14348" y="3177964"/>
            <a:ext cx="7178040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 if needed</a:t>
            </a: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barthol\Desktop\Charlotte Work\Tools\PPT\Empower\2019 PPT cover images\5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7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arthol\Desktop\Charlotte Work\Tools\PPT\Empower\2019 PPT cover images\meeting-post-it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09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barthol\Desktop\Charlotte Work\Tools\PPT\Empower\2019 PPT cover images\7-woman-sitting-phone-mobile-16x9.jpe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869"/>
          <a:stretch/>
        </p:blipFill>
        <p:spPr bwMode="auto">
          <a:xfrm>
            <a:off x="0" y="0"/>
            <a:ext cx="12191999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zion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1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9100" y="7039123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fld id="{510DAF7A-F987-4F1E-A936-E47EE3119E3D}" type="datetime1">
              <a:rPr lang="en-US" smtClean="0"/>
              <a:t>3/4/20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Wide" hidden="1"/>
          <p:cNvSpPr/>
          <p:nvPr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empower - DO NOT DELETE!!!" hidden="1"/>
          <p:cNvSpPr/>
          <p:nvPr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8C8B57B-BCDA-4101-B4DD-87F49D6D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408" y="6448111"/>
            <a:ext cx="539496" cy="2308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5" hidden="1"/>
          <p:cNvSpPr txBox="1"/>
          <p:nvPr>
            <p:custDataLst>
              <p:tags r:id="rId43"/>
            </p:custDataLst>
          </p:nvPr>
        </p:nvSpPr>
        <p:spPr>
          <a:xfrm rot="20625550">
            <a:off x="1934612" y="2925786"/>
            <a:ext cx="83227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4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38"/>
            <a:ext cx="145538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BB091-2D7B-C840-8157-F3079D50D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6" y="781655"/>
            <a:ext cx="7576459" cy="51584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FAA481-7BC3-5448-BD7C-4B9F87970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Elastic APM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7C79BD-B6AB-224E-8F60-B1FD8CBA7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Chao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13780-948A-0B46-BB7B-862C71F6C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30, 2020</a:t>
            </a:r>
          </a:p>
        </p:txBody>
      </p:sp>
    </p:spTree>
    <p:extLst>
      <p:ext uri="{BB962C8B-B14F-4D97-AF65-F5344CB8AC3E}">
        <p14:creationId xmlns:p14="http://schemas.microsoft.com/office/powerpoint/2010/main" val="92557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Pillars of Observability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41A8C-4D50-014D-9DE4-6306F373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20" y="1558011"/>
            <a:ext cx="7521530" cy="4450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5EA61-BC20-2341-BF27-14002B9D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07" y="5427618"/>
            <a:ext cx="642257" cy="38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733FF-CB38-B240-B822-E4B1D3D4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86" y="3028951"/>
            <a:ext cx="826143" cy="231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53388-9DFB-AF4A-9825-543E01538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2745468"/>
            <a:ext cx="648607" cy="399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0FCA6-038C-1343-A4E2-93F9C368D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880" y="2769998"/>
            <a:ext cx="882650" cy="37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0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Built on the Elastic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9C2F1-7682-2F4F-8E2C-2631D872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6" y="1357110"/>
            <a:ext cx="10381488" cy="45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Logging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B9D77-47AE-0048-A01A-EF0A56AC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93" y="1200553"/>
            <a:ext cx="8080513" cy="50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Pillars of Observability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41A8C-4D50-014D-9DE4-6306F373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20" y="1558011"/>
            <a:ext cx="7521530" cy="4450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45EA61-BC20-2341-BF27-14002B9D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07" y="5427618"/>
            <a:ext cx="642257" cy="38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733FF-CB38-B240-B822-E4B1D3D4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86" y="3028951"/>
            <a:ext cx="826143" cy="231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53388-9DFB-AF4A-9825-543E01538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2745468"/>
            <a:ext cx="648607" cy="399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0FCA6-038C-1343-A4E2-93F9C368D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880" y="2769998"/>
            <a:ext cx="882650" cy="37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8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Observability Landscape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2341D-4AB7-6E43-93F1-5650FE83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35" y="1669335"/>
            <a:ext cx="9808029" cy="41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1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APM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FA463-02D4-1B42-8C06-282F394D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38" y="2661524"/>
            <a:ext cx="10047224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8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47A93-E112-3B43-86E8-3344BB6077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Java</a:t>
            </a:r>
          </a:p>
          <a:p>
            <a:r>
              <a:rPr lang="en-US" sz="2400" dirty="0"/>
              <a:t>.NET</a:t>
            </a:r>
          </a:p>
          <a:p>
            <a:r>
              <a:rPr lang="en-US" sz="2400" dirty="0"/>
              <a:t>Node.js</a:t>
            </a:r>
          </a:p>
          <a:p>
            <a:r>
              <a:rPr lang="en-US" sz="2400" dirty="0"/>
              <a:t>Django</a:t>
            </a:r>
          </a:p>
          <a:p>
            <a:r>
              <a:rPr lang="en-US" sz="2400" dirty="0"/>
              <a:t>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FBE3-9479-EC48-935C-EB1FA6F4E6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Rails</a:t>
            </a:r>
          </a:p>
          <a:p>
            <a:r>
              <a:rPr lang="en-US" sz="2400" dirty="0"/>
              <a:t>Rack</a:t>
            </a:r>
          </a:p>
          <a:p>
            <a:r>
              <a:rPr lang="en-US" sz="2400" dirty="0"/>
              <a:t>RUM - JS</a:t>
            </a:r>
          </a:p>
          <a:p>
            <a:r>
              <a:rPr lang="en-US" sz="2400" dirty="0"/>
              <a:t>Go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39F5C7-D193-894F-8B78-BA12A292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439205-1BBF-ED42-88EF-AF5B967C1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33EE5D-5F0E-7B47-8096-EE56B3DD96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F6A9-8B25-1D47-BBB8-7A90DE9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Supported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C63B-C2D1-C640-8FBF-037B7AC9D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.NET Core 2.0 (or newer)    .NET Framework 4.6.1 (or newer)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B869-1602-CF4F-BB25-03EF0AE90C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177-5E1D-4C4A-A4FA-C8D4AA97C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0B7D23-A46E-0040-B953-D1347583B8B9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790499"/>
          <a:ext cx="5418666" cy="13817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329529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8707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ASP.NET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 and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9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ASP.NET on 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4.6.1 or newer (IIS 7.0 or newer)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2041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BD99A6-D1A7-B44C-8CF0-2F717304ED93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3478348"/>
          <a:ext cx="11309604" cy="2748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769868">
                  <a:extLst>
                    <a:ext uri="{9D8B030D-6E8A-4147-A177-3AD203B41FA5}">
                      <a16:colId xmlns:a16="http://schemas.microsoft.com/office/drawing/2014/main" val="632952990"/>
                    </a:ext>
                  </a:extLst>
                </a:gridCol>
                <a:gridCol w="3769868">
                  <a:extLst>
                    <a:ext uri="{9D8B030D-6E8A-4147-A177-3AD203B41FA5}">
                      <a16:colId xmlns:a16="http://schemas.microsoft.com/office/drawing/2014/main" val="2587070520"/>
                    </a:ext>
                  </a:extLst>
                </a:gridCol>
                <a:gridCol w="3769868">
                  <a:extLst>
                    <a:ext uri="{9D8B030D-6E8A-4147-A177-3AD203B41FA5}">
                      <a16:colId xmlns:a16="http://schemas.microsoft.com/office/drawing/2014/main" val="253461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access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Versions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Framework (EF)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DB span is automatically created for each access to underlying database performed by Entity Framework Core.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9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Framework (EF)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4.6.1 or newer (IIS 7.0 or newer)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DB span is automatically created for each access to underlying database performed by Entity Framework 6.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20411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28EA8C-609B-A54E-B351-A33CB0E5BDF9}"/>
              </a:ext>
            </a:extLst>
          </p:cNvPr>
          <p:cNvGraphicFramePr>
            <a:graphicFrameLocks noGrp="1"/>
          </p:cNvGraphicFramePr>
          <p:nvPr/>
        </p:nvGraphicFramePr>
        <p:xfrm>
          <a:off x="6150102" y="1798119"/>
          <a:ext cx="5654802" cy="1112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654802">
                  <a:extLst>
                    <a:ext uri="{9D8B030D-6E8A-4147-A177-3AD203B41FA5}">
                      <a16:colId xmlns:a16="http://schemas.microsoft.com/office/drawing/2014/main" val="632952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Networking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  <a:latin typeface="+mn-lt"/>
                        </a:rPr>
                        <a:t>System.Net.Http.HttpClient</a:t>
                      </a:r>
                      <a:r>
                        <a:rPr lang="en-US" dirty="0">
                          <a:effectLst/>
                          <a:latin typeface="+mn-lt"/>
                        </a:rPr>
                        <a:t> on .NET Core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2839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  <a:latin typeface="+mn-lt"/>
                        </a:rPr>
                        <a:t>System.Net.Http.HttpClient</a:t>
                      </a:r>
                      <a:r>
                        <a:rPr lang="en-US" dirty="0">
                          <a:effectLst/>
                          <a:latin typeface="+mn-lt"/>
                        </a:rPr>
                        <a:t> on .NET Framework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88204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41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F6A9-8B25-1D47-BBB8-7A90DE9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Supported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C63B-C2D1-C640-8FBF-037B7AC9D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B869-1602-CF4F-BB25-03EF0AE90C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B177-5E1D-4C4A-A4FA-C8D4AA97C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BD99A6-D1A7-B44C-8CF0-2F717304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11774"/>
              </p:ext>
            </p:extLst>
          </p:nvPr>
        </p:nvGraphicFramePr>
        <p:xfrm>
          <a:off x="2388108" y="2325190"/>
          <a:ext cx="7539736" cy="227729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769868">
                  <a:extLst>
                    <a:ext uri="{9D8B030D-6E8A-4147-A177-3AD203B41FA5}">
                      <a16:colId xmlns:a16="http://schemas.microsoft.com/office/drawing/2014/main" val="632952990"/>
                    </a:ext>
                  </a:extLst>
                </a:gridCol>
                <a:gridCol w="3769868">
                  <a:extLst>
                    <a:ext uri="{9D8B030D-6E8A-4147-A177-3AD203B41FA5}">
                      <a16:colId xmlns:a16="http://schemas.microsoft.com/office/drawing/2014/main" val="2587070520"/>
                    </a:ext>
                  </a:extLst>
                </a:gridCol>
              </a:tblGrid>
              <a:tr h="413014">
                <a:tc>
                  <a:txBody>
                    <a:bodyPr/>
                    <a:lstStyle/>
                    <a:p>
                      <a:r>
                        <a:rPr lang="en-US" dirty="0"/>
                        <a:t>Java versions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4240"/>
                  </a:ext>
                </a:extLst>
              </a:tr>
              <a:tr h="747356">
                <a:tc>
                  <a:txBody>
                    <a:bodyPr/>
                    <a:lstStyle/>
                    <a:p>
                      <a:r>
                        <a:rPr lang="en-US" dirty="0"/>
                        <a:t>Oracle JDK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7, 8, 9, 10, 11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97814"/>
                  </a:ext>
                </a:extLst>
              </a:tr>
              <a:tr h="703906">
                <a:tc>
                  <a:txBody>
                    <a:bodyPr/>
                    <a:lstStyle/>
                    <a:p>
                      <a:r>
                        <a:rPr lang="en-US" dirty="0"/>
                        <a:t>Open JDK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7, 8, 8, 10, 11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204118"/>
                  </a:ext>
                </a:extLst>
              </a:tr>
              <a:tr h="413014">
                <a:tc>
                  <a:txBody>
                    <a:bodyPr/>
                    <a:lstStyle/>
                    <a:p>
                      <a:r>
                        <a:rPr lang="en-US" dirty="0"/>
                        <a:t>IBM J9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39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03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Standards for Distributed Tracing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C54D-4BCE-0441-A1B1-83D1BC6D4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82" y="1111387"/>
            <a:ext cx="5224136" cy="52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49A6-A497-C84C-BFCB-48E942A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 of w3c Trace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38674-EC05-654B-AC08-E6941C438B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436AD-90BB-8748-978C-2FB60EE279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005C7-BD5F-EB40-B293-2FB4CA368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60" y="1191734"/>
            <a:ext cx="5097780" cy="52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67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LOGOPLACEHOLDER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6a645508-c274-414b-b194-88fb038b781a"/>
  <p:tag name="MIO_UPDATE" val="True"/>
  <p:tag name="MIO_VERSION" val="10.06.2019 16:05:23"/>
  <p:tag name="MIO_DBID" val="105C9A49-0F00-47E0-A9B9-86E2A99454C8"/>
  <p:tag name="MIO_LASTDOWNLOADED" val="10.06.2019 16:05:26"/>
  <p:tag name="MIO_OBJECTNAME" val="Optum Wide"/>
  <p:tag name="MIO_LASTEDITORNAME" val="Charlotte Bartholomew"/>
  <p:tag name="MIO_CDID" val="451eeb19-c04f-4baa-b219-473a5b7aed7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heme/theme1.xml><?xml version="1.0" encoding="utf-8"?>
<a:theme xmlns:a="http://schemas.openxmlformats.org/drawingml/2006/main" name="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E6CAA81EF3A44BA4646087124E6A2" ma:contentTypeVersion="50" ma:contentTypeDescription="Create a new document." ma:contentTypeScope="" ma:versionID="0ca5597bff7b8ccccc692ec8f20f6c1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62b37e1f0a60323fad4d4a88590589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spe:Receivers xmlns:spe="http://schemas.microsoft.com/sharepoint/events">
  <Receiver>
    <Name/>
    <Synchronization>Asynchronous</Synchronization>
    <Type>10003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  <Receiver>
    <Name/>
    <Synchronization>Asynchronous</Synchronization>
    <Type>10002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</spe:Receivers>
</file>

<file path=customXml/itemProps1.xml><?xml version="1.0" encoding="utf-8"?>
<ds:datastoreItem xmlns:ds="http://schemas.openxmlformats.org/officeDocument/2006/customXml" ds:itemID="{F849B7EA-82AE-456D-9DEC-6F8B95501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3701B7-A611-4B1D-A4DE-545CF0628C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4A56FE-842A-44EE-AE08-D9989459AD6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43D8329D-EC4F-4730-BE16-98821B7E189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231</TotalTime>
  <Words>638</Words>
  <Application>Microsoft Macintosh PowerPoint</Application>
  <PresentationFormat>Widescreen</PresentationFormat>
  <Paragraphs>96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Segoe UI</vt:lpstr>
      <vt:lpstr>Default Theme</vt:lpstr>
      <vt:lpstr>Elastic APM</vt:lpstr>
      <vt:lpstr>Three Pillars of Observability</vt:lpstr>
      <vt:lpstr>Current Observability Landscape</vt:lpstr>
      <vt:lpstr>Elastic APM</vt:lpstr>
      <vt:lpstr>Supported Languages</vt:lpstr>
      <vt:lpstr>Supported Technologies</vt:lpstr>
      <vt:lpstr>Supported Technologies</vt:lpstr>
      <vt:lpstr>Open Standards for Distributed Tracing</vt:lpstr>
      <vt:lpstr>Implementations of w3c Trace Context</vt:lpstr>
      <vt:lpstr>Three Pillars of Observability</vt:lpstr>
      <vt:lpstr>Observability Built on the Elastic Stack</vt:lpstr>
      <vt:lpstr>Centralized Logging</vt:lpstr>
    </vt:vector>
  </TitlesOfParts>
  <Company>UnitedHealth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Bartholomew</dc:creator>
  <cp:lastModifiedBy>Justin Chao</cp:lastModifiedBy>
  <cp:revision>78</cp:revision>
  <dcterms:created xsi:type="dcterms:W3CDTF">2019-06-11T18:23:50Z</dcterms:created>
  <dcterms:modified xsi:type="dcterms:W3CDTF">2020-03-04T21:26:56Z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0x010100148E6CAA81EF3A44BA4646087124E6A2</vt:lpwstr>
  </property>
</Properties>
</file>